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35"/>
  </p:notesMasterIdLst>
  <p:sldIdLst>
    <p:sldId id="256" r:id="rId2"/>
    <p:sldId id="271" r:id="rId3"/>
    <p:sldId id="261" r:id="rId4"/>
    <p:sldId id="263" r:id="rId5"/>
    <p:sldId id="262" r:id="rId6"/>
    <p:sldId id="284" r:id="rId7"/>
    <p:sldId id="272" r:id="rId8"/>
    <p:sldId id="288" r:id="rId9"/>
    <p:sldId id="289" r:id="rId10"/>
    <p:sldId id="290" r:id="rId11"/>
    <p:sldId id="276" r:id="rId12"/>
    <p:sldId id="287" r:id="rId13"/>
    <p:sldId id="292" r:id="rId14"/>
    <p:sldId id="273" r:id="rId15"/>
    <p:sldId id="274" r:id="rId16"/>
    <p:sldId id="275" r:id="rId17"/>
    <p:sldId id="283" r:id="rId18"/>
    <p:sldId id="264" r:id="rId19"/>
    <p:sldId id="266" r:id="rId20"/>
    <p:sldId id="291" r:id="rId21"/>
    <p:sldId id="277" r:id="rId22"/>
    <p:sldId id="267" r:id="rId23"/>
    <p:sldId id="268" r:id="rId24"/>
    <p:sldId id="278" r:id="rId25"/>
    <p:sldId id="279" r:id="rId26"/>
    <p:sldId id="269" r:id="rId27"/>
    <p:sldId id="280" r:id="rId28"/>
    <p:sldId id="281" r:id="rId29"/>
    <p:sldId id="285" r:id="rId30"/>
    <p:sldId id="293" r:id="rId31"/>
    <p:sldId id="294" r:id="rId32"/>
    <p:sldId id="295" r:id="rId33"/>
    <p:sldId id="286" r:id="rId34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68" d="100"/>
          <a:sy n="68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5F311-BA48-4C7E-A9CF-5CABCD5516CE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F5918-19FC-489C-899A-7BAAF121D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51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F5918-19FC-489C-899A-7BAAF121D5B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2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1133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010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313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3481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1508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1123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5051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085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745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1300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9794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4131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382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3363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554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8046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A86FC-B5FB-4F6D-983B-DCBF958A9454}" type="datetimeFigureOut">
              <a:rPr lang="fa-IR" smtClean="0"/>
              <a:pPr/>
              <a:t>12/04/1446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6F09462-52E1-4AC9-A312-C3F521396FF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087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3705543"/>
            <a:ext cx="9144000" cy="165576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Picture 5" descr="Negar 062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7180"/>
            <a:ext cx="12192000" cy="715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79458" y="885409"/>
            <a:ext cx="4183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بنام خدا</a:t>
            </a:r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962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529" y="1488375"/>
            <a:ext cx="10114942" cy="38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51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3022" y="1231121"/>
            <a:ext cx="20573751" cy="7456379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593" y="599607"/>
            <a:ext cx="4523907" cy="3210393"/>
          </a:xfrm>
          <a:prstGeom prst="rect">
            <a:avLst/>
          </a:prstGeom>
        </p:spPr>
      </p:pic>
      <p:pic>
        <p:nvPicPr>
          <p:cNvPr id="4098" name="Picture 2" descr="افرادی که سابقه ابتلا به واریس دارند، ورزش کنند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736768"/>
            <a:ext cx="5716692" cy="345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430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64" y="478303"/>
            <a:ext cx="10592471" cy="490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6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235" y="137160"/>
            <a:ext cx="10071530" cy="562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61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126029"/>
            <a:ext cx="7766936" cy="1646302"/>
          </a:xfrm>
        </p:spPr>
        <p:txBody>
          <a:bodyPr/>
          <a:lstStyle/>
          <a:p>
            <a:pPr algn="ctr"/>
            <a:r>
              <a:rPr lang="fa-IR" dirty="0"/>
              <a:t>علائم </a:t>
            </a:r>
            <a:r>
              <a:rPr lang="en-US" dirty="0"/>
              <a:t>DVT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2113613"/>
            <a:ext cx="7766936" cy="3034119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درد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تورم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حساسیت در لمس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اختلاف در قطر ساقها و رانها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اختلاف رنگ در دو اندام تحتانی، عضو مبتلا قرمز یا قرمز چرک است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اختلاف دما در دو اندام تحتانی، عضو مبتلا گرمتر است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a-IR" dirty="0"/>
              <a:t>هومن ساین مثبت</a:t>
            </a:r>
          </a:p>
        </p:txBody>
      </p:sp>
    </p:spTree>
    <p:extLst>
      <p:ext uri="{BB962C8B-B14F-4D97-AF65-F5344CB8AC3E}">
        <p14:creationId xmlns:p14="http://schemas.microsoft.com/office/powerpoint/2010/main" val="4009566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4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465" y="2413416"/>
            <a:ext cx="3600230" cy="311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‫جوراب ترومبوز‬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6517" y="2293495"/>
            <a:ext cx="4131026" cy="323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198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/>
              <a:t>علامت هومَن</a:t>
            </a:r>
            <a:br>
              <a:rPr lang="fa-IR" dirty="0"/>
            </a:br>
            <a:r>
              <a:rPr lang="en-US" dirty="0" err="1"/>
              <a:t>Homans</a:t>
            </a:r>
            <a:r>
              <a:rPr lang="en-US" dirty="0"/>
              <a:t> sign</a:t>
            </a:r>
            <a:br>
              <a:rPr lang="en-US" dirty="0"/>
            </a:b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422" y="1930400"/>
            <a:ext cx="7759994" cy="2353390"/>
          </a:xfrm>
        </p:spPr>
      </p:pic>
      <p:sp>
        <p:nvSpPr>
          <p:cNvPr id="6" name="Rectangle 5"/>
          <p:cNvSpPr/>
          <p:nvPr/>
        </p:nvSpPr>
        <p:spPr>
          <a:xfrm>
            <a:off x="809469" y="4736827"/>
            <a:ext cx="9293901" cy="16639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dirty="0"/>
              <a:t>علامت هومن یکی از نشانه های لخته شدن خون در ورید های عمقی ساق است. </a:t>
            </a:r>
          </a:p>
          <a:p>
            <a:r>
              <a:rPr lang="fa-IR" dirty="0"/>
              <a:t>علامت هومن به این صورت که پزشک ابتدا زانوی بیمار را صاف کرده و سپس کف پای بیمار را به ناگهان به سمت ساق خم میکند. در این حال اگر در درد در پشت زانو و خلف ساق پا ایجاد شد میگویند علامت هومن مثبت شده است. </a:t>
            </a:r>
          </a:p>
          <a:p>
            <a:r>
              <a:rPr lang="fa-IR" dirty="0"/>
              <a:t>البته منفی شدن علامت هومن رد کننده لخته خون در ساق نیست.</a:t>
            </a:r>
            <a:endParaRPr lang="fa-IR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1868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ماما و پرستار عزیز اگر در بیماری تشخیص </a:t>
            </a:r>
            <a:r>
              <a:rPr lang="en-US" dirty="0">
                <a:solidFill>
                  <a:srgbClr val="FF0000"/>
                </a:solidFill>
              </a:rPr>
              <a:t>DVT </a:t>
            </a:r>
            <a:r>
              <a:rPr lang="fa-IR" dirty="0">
                <a:solidFill>
                  <a:srgbClr val="FF0000"/>
                </a:solidFill>
              </a:rPr>
              <a:t> دادید اولین کاری که می کنید چیست؟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fa-IR" dirty="0"/>
              <a:t>معرفی به پزشک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dirty="0"/>
              <a:t>دستور بستری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dirty="0"/>
              <a:t>انجام اقدامات تشخیصی قطعی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u="sng" dirty="0"/>
              <a:t>CBR </a:t>
            </a:r>
            <a:r>
              <a:rPr lang="fa-IR" u="sng" dirty="0"/>
              <a:t>وانتقال با برانکارد به.......</a:t>
            </a:r>
          </a:p>
        </p:txBody>
      </p:sp>
    </p:spTree>
    <p:extLst>
      <p:ext uri="{BB962C8B-B14F-4D97-AF65-F5344CB8AC3E}">
        <p14:creationId xmlns:p14="http://schemas.microsoft.com/office/powerpoint/2010/main" val="119592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99FF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cs typeface="Arial"/>
              </a:rPr>
              <a:t>Pulmonary embolism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601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Clinical presentation</a:t>
            </a:r>
            <a:endParaRPr lang="fa-IR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1786597"/>
            <a:ext cx="4185623" cy="4254765"/>
          </a:xfrm>
        </p:spPr>
        <p:txBody>
          <a:bodyPr>
            <a:normAutofit/>
          </a:bodyPr>
          <a:lstStyle/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Dyspnea (82%)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Chest pain (49%)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Cough (20%)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Syncope(14%)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Hemoptysis(7%)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Tachypnea</a:t>
            </a:r>
          </a:p>
          <a:p>
            <a:endParaRPr lang="fa-I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5" y="1400814"/>
            <a:ext cx="5898483" cy="476083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b="1" dirty="0"/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 err="1"/>
              <a:t>Apprehention</a:t>
            </a:r>
            <a:r>
              <a:rPr lang="en-US" sz="3200" b="1" dirty="0"/>
              <a:t>( </a:t>
            </a:r>
            <a:r>
              <a:rPr lang="fa-IR" sz="3200" b="1" dirty="0"/>
              <a:t>دلهره</a:t>
            </a:r>
            <a:r>
              <a:rPr lang="en-US" sz="3200" b="1" dirty="0"/>
              <a:t>)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Tachycardia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 err="1"/>
              <a:t>Rales</a:t>
            </a:r>
            <a:r>
              <a:rPr lang="en-US" sz="3200" b="1" dirty="0"/>
              <a:t> and friction rub 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Loss of vascular markings in the region of the lungs supplied by the obstructed artery in CXR</a:t>
            </a:r>
          </a:p>
          <a:p>
            <a:pPr algn="l" rtl="0">
              <a:buClr>
                <a:srgbClr val="C00000"/>
              </a:buClr>
              <a:buSzPct val="105000"/>
              <a:buFont typeface="Wingdings" panose="05000000000000000000" pitchFamily="2" charset="2"/>
              <a:buChar char="Ø"/>
              <a:defRPr/>
            </a:pPr>
            <a:r>
              <a:rPr lang="en-US" sz="3200" b="1" dirty="0"/>
              <a:t>Normal or abnormal arterial blood gas analysis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2815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7656" y="297180"/>
            <a:ext cx="7766936" cy="1747444"/>
          </a:xfrm>
        </p:spPr>
        <p:txBody>
          <a:bodyPr/>
          <a:lstStyle/>
          <a:p>
            <a:r>
              <a:rPr lang="fa-IR" dirty="0"/>
              <a:t>پیشگیری از ترومبوآمبولی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2800" b="1" dirty="0"/>
              <a:t>مدرس: مهین کمالی فرد</a:t>
            </a:r>
          </a:p>
          <a:p>
            <a:r>
              <a:rPr lang="fa-IR" sz="2800" b="1" dirty="0"/>
              <a:t>هیئت علمی علوم پزشکی تبریز</a:t>
            </a:r>
          </a:p>
        </p:txBody>
      </p:sp>
    </p:spTree>
    <p:extLst>
      <p:ext uri="{BB962C8B-B14F-4D97-AF65-F5344CB8AC3E}">
        <p14:creationId xmlns:p14="http://schemas.microsoft.com/office/powerpoint/2010/main" val="523090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47" y="1714780"/>
            <a:ext cx="9984706" cy="426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5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3105"/>
            <a:ext cx="12192000" cy="7704943"/>
          </a:xfrm>
        </p:spPr>
      </p:pic>
    </p:spTree>
    <p:extLst>
      <p:ext uri="{BB962C8B-B14F-4D97-AF65-F5344CB8AC3E}">
        <p14:creationId xmlns:p14="http://schemas.microsoft.com/office/powerpoint/2010/main" val="75138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/>
              <a:t>در مادران بارداری که بستری طولانی مدت دارند</a:t>
            </a:r>
            <a:br>
              <a:rPr lang="fa-IR" sz="2800" dirty="0"/>
            </a:br>
            <a:r>
              <a:rPr lang="fa-IR" sz="2800" dirty="0"/>
              <a:t>جهت پیشگیری از ترومبو آمبولی ماما یا پرستار باید: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7997345"/>
              </p:ext>
            </p:extLst>
          </p:nvPr>
        </p:nvGraphicFramePr>
        <p:xfrm>
          <a:off x="1076326" y="2308861"/>
          <a:ext cx="8352487" cy="3413760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8352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0153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2  Mitra" panose="00000400000000000000" pitchFamily="2" charset="-78"/>
                        </a:rPr>
                        <a:t>1- سايز مناسب  جوراب ترومبو را براساس جدول اختصاصي، تهيه نمايد.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2 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153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2  Mitra" panose="00000400000000000000" pitchFamily="2" charset="-78"/>
                        </a:rPr>
                        <a:t>2- ضرورت پوشيدن جوراب ترومبو را به بيمار توجيه نمايد.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2 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307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2  Mitra" panose="00000400000000000000" pitchFamily="2" charset="-78"/>
                        </a:rPr>
                        <a:t>3- مادران بي­حوصله و نيازمند به مشاوره را تشخيص داده و با مشاوره متناسب تمايل وي را به ادامه درمان را افزايش دهد.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2 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307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cs typeface="2  Mitra" panose="00000400000000000000" pitchFamily="2" charset="-78"/>
                        </a:rPr>
                        <a:t>5- مادران حائز شرايط را تشويق به مصرف مايعات فراوان و غذاهاي پرفيبر و پروتئين، حركت پاها در تخت و يا راه رفتن از هر 2 ساعت در موراد </a:t>
                      </a:r>
                      <a:r>
                        <a:rPr lang="en-US" sz="2800" dirty="0">
                          <a:effectLst/>
                          <a:cs typeface="2  Mitra" panose="00000400000000000000" pitchFamily="2" charset="-78"/>
                        </a:rPr>
                        <a:t>RBR</a:t>
                      </a:r>
                      <a:r>
                        <a:rPr lang="fa-IR" sz="2800" dirty="0">
                          <a:effectLst/>
                          <a:cs typeface="2  Mitra" panose="00000400000000000000" pitchFamily="2" charset="-78"/>
                        </a:rPr>
                        <a:t> بنمايد.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2  Mitra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561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انواع جورابهای ترومبوز</a:t>
            </a:r>
          </a:p>
        </p:txBody>
      </p:sp>
      <p:pic>
        <p:nvPicPr>
          <p:cNvPr id="8194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9997" y="3215480"/>
            <a:ext cx="258127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‫جوراب ترومبوز‬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88" y="2248693"/>
            <a:ext cx="37147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 result for ‫جوراب ترومبوز‬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889251"/>
            <a:ext cx="3810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‫جوراب واریس‬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71600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8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u="sng" dirty="0">
                <a:cs typeface="2  Mitra" panose="00000400000000000000" pitchFamily="2" charset="-78"/>
              </a:rPr>
              <a:t>نکات اساسی در انتخاب </a:t>
            </a:r>
            <a:r>
              <a:rPr lang="fa-IR" b="1" i="1" u="sng" dirty="0">
                <a:cs typeface="2  Mitra" panose="00000400000000000000" pitchFamily="2" charset="-78"/>
              </a:rPr>
              <a:t>نوع جوراب</a:t>
            </a:r>
            <a:r>
              <a:rPr lang="fa-IR" b="1" u="sng" dirty="0">
                <a:cs typeface="2  Mitra" panose="00000400000000000000" pitchFamily="2" charset="-78"/>
              </a:rPr>
              <a:t> :</a:t>
            </a:r>
            <a:r>
              <a:rPr lang="fa-IR" dirty="0">
                <a:cs typeface="2  Mitra" panose="00000400000000000000" pitchFamily="2" charset="-78"/>
              </a:rPr>
              <a:t/>
            </a:r>
            <a:br>
              <a:rPr lang="fa-IR" dirty="0">
                <a:cs typeface="2  Mitra" panose="00000400000000000000" pitchFamily="2" charset="-78"/>
              </a:rPr>
            </a:br>
            <a:endParaRPr lang="fa-IR" dirty="0"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fa-IR" b="1" dirty="0"/>
              <a:t>-</a:t>
            </a:r>
            <a:r>
              <a:rPr lang="fa-IR" sz="2400" b="1" dirty="0">
                <a:cs typeface="2  Mitra" panose="00000400000000000000" pitchFamily="2" charset="-78"/>
              </a:rPr>
              <a:t>کمپانی تولید کننده</a:t>
            </a:r>
          </a:p>
          <a:p>
            <a:endParaRPr lang="fa-IR" sz="2400" dirty="0">
              <a:cs typeface="2  Mitra" panose="00000400000000000000" pitchFamily="2" charset="-78"/>
            </a:endParaRPr>
          </a:p>
          <a:p>
            <a:r>
              <a:rPr lang="fa-IR" sz="2400" dirty="0">
                <a:cs typeface="2  Mitra" panose="00000400000000000000" pitchFamily="2" charset="-78"/>
              </a:rPr>
              <a:t>اصولا مکانیسم عملکرد جوراب واریس صرفاً فشار یکنواخت نیست بلکه فشار از کف و مچ پا بطرف بالا کم می شود. هدف این است که این فشار نیروی جاذبه را مهار کرده و خون را به سمت قلب هدایت کند. در همه جورابها تکنولوژی فنی این کار وجود ندارد.</a:t>
            </a:r>
          </a:p>
          <a:p>
            <a:endParaRPr lang="fa-IR" sz="2400" dirty="0">
              <a:cs typeface="2  Mitra" panose="00000400000000000000" pitchFamily="2" charset="-78"/>
            </a:endParaRPr>
          </a:p>
          <a:p>
            <a:r>
              <a:rPr lang="fa-IR" sz="2400" dirty="0">
                <a:cs typeface="2  Mitra" panose="00000400000000000000" pitchFamily="2" charset="-78"/>
              </a:rPr>
              <a:t>اگر جوراب صحیح طراحی نشده باشد، فشاری که بر اندام وارد می کند، ممکن است باعث بهبود واریس نشود یا حتی آن را تشدید کند</a:t>
            </a:r>
          </a:p>
        </p:txBody>
      </p:sp>
    </p:spTree>
    <p:extLst>
      <p:ext uri="{BB962C8B-B14F-4D97-AF65-F5344CB8AC3E}">
        <p14:creationId xmlns:p14="http://schemas.microsoft.com/office/powerpoint/2010/main" val="4105927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>2- درجه فشار جوراب</a:t>
            </a:r>
            <a: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>بر اساس علت استفاده از جوراب و نوع و شدت بیماری درجه فشار جوراب انتخاب میگردد.</a:t>
            </a:r>
            <a: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>در جدول زیر خلاصه نحوه انتخاب درجه فشار جوراب آورده شده است:</a:t>
            </a:r>
            <a: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endParaRPr lang="fa-IR" sz="2800" dirty="0">
              <a:solidFill>
                <a:schemeClr val="tx1"/>
              </a:solidFill>
              <a:cs typeface="2  Mitra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8591709"/>
              </p:ext>
            </p:extLst>
          </p:nvPr>
        </p:nvGraphicFramePr>
        <p:xfrm>
          <a:off x="542952" y="3140860"/>
          <a:ext cx="8596311" cy="281518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65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0688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علت استفاده از جوراب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کلاس فشار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فشار</a:t>
                      </a:r>
                      <a:endParaRPr lang="fa-IR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0688"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پیشگیری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1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21-18  میلیمتر جیوه</a:t>
                      </a:r>
                      <a:endParaRPr lang="fa-IR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736"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واریس خفیف و ورم اندک در فلبیت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2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32-23 میلیمتر جیوه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4903"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واریس شدید و زخم وریدی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3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42-34 میلیمتر جیوه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0269"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ادم لنفاوی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/>
                        <a:t>4</a:t>
                      </a:r>
                      <a:endParaRPr lang="fa-IR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55- 44  میلیمتر جیوه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44309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15" y="504668"/>
            <a:ext cx="8596668" cy="1320800"/>
          </a:xfrm>
        </p:spPr>
        <p:txBody>
          <a:bodyPr>
            <a:normAutofit fontScale="90000"/>
          </a:bodyPr>
          <a:lstStyle/>
          <a:p>
            <a:pPr algn="r" rtl="0"/>
            <a:r>
              <a:rPr lang="en-US" dirty="0"/>
              <a:t/>
            </a:r>
            <a:br>
              <a:rPr lang="en-US" dirty="0"/>
            </a:br>
            <a:r>
              <a:rPr lang="fa-IR" dirty="0"/>
              <a:t/>
            </a:r>
            <a:br>
              <a:rPr lang="fa-IR" dirty="0"/>
            </a:br>
            <a:r>
              <a:rPr lang="fa-IR" sz="2700" b="1" dirty="0">
                <a:solidFill>
                  <a:schemeClr val="tx1"/>
                </a:solidFill>
              </a:rPr>
              <a:t>3- </a:t>
            </a: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سطح جوراب</a:t>
            </a:r>
            <a:r>
              <a:rPr lang="fa-IR" sz="27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بر اساس سطح درگیری بیماری ( زیر زانو ، بالای زانو  یا  تا کشاله ران ) سطح جوراب انتخاب میگردد. سطح جوراب بدین صورت نشان داده میشود :</a:t>
            </a:r>
            <a:r>
              <a:rPr lang="fa-IR" sz="27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زیر زانو)</a:t>
            </a:r>
            <a:r>
              <a:rPr lang="en-US" sz="2700" b="1" dirty="0">
                <a:solidFill>
                  <a:schemeClr val="tx1"/>
                </a:solidFill>
                <a:cs typeface="2  Mitra" panose="00000400000000000000" pitchFamily="2" charset="-78"/>
              </a:rPr>
              <a:t> AD )  -  </a:t>
            </a: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بالای زانو)  </a:t>
            </a:r>
            <a:r>
              <a:rPr lang="en-US" sz="2700" b="1" dirty="0">
                <a:solidFill>
                  <a:schemeClr val="tx1"/>
                </a:solidFill>
                <a:cs typeface="2  Mitra" panose="00000400000000000000" pitchFamily="2" charset="-78"/>
              </a:rPr>
              <a:t>AF  )  -  </a:t>
            </a: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تا کشاله ران )</a:t>
            </a:r>
            <a:r>
              <a:rPr lang="en-US" sz="2700" b="1" dirty="0">
                <a:solidFill>
                  <a:schemeClr val="tx1"/>
                </a:solidFill>
                <a:cs typeface="2  Mitra" panose="00000400000000000000" pitchFamily="2" charset="-78"/>
              </a:rPr>
              <a:t>AG )</a:t>
            </a:r>
            <a:r>
              <a:rPr lang="en-US" sz="27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en-US" sz="27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dirty="0"/>
              <a:t/>
            </a:r>
            <a:br>
              <a:rPr lang="fa-IR" dirty="0"/>
            </a:br>
            <a:r>
              <a:rPr lang="fa-IR" sz="2700" b="1" dirty="0">
                <a:solidFill>
                  <a:schemeClr val="tx1"/>
                </a:solidFill>
                <a:cs typeface="2  Mitra" panose="00000400000000000000" pitchFamily="2" charset="-78"/>
              </a:rPr>
              <a:t>4- سایز جوراب</a:t>
            </a:r>
            <a:r>
              <a:rPr lang="fa-IR" dirty="0"/>
              <a:t/>
            </a:r>
            <a:br>
              <a:rPr lang="fa-IR" dirty="0"/>
            </a:br>
            <a:r>
              <a:rPr lang="ar-SA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براساس محیط پا سایزجوراب انتخاب میشود. بطور ساده جدول زیر قابل استفاده است</a:t>
            </a:r>
            <a:endParaRPr lang="fa-IR" sz="2700" dirty="0"/>
          </a:p>
        </p:txBody>
      </p:sp>
      <p:sp>
        <p:nvSpPr>
          <p:cNvPr id="6" name="AutoShape 2" descr="http://www.doctorravari.com/images/stories/varis011.jpg"/>
          <p:cNvSpPr>
            <a:spLocks noChangeAspect="1" noChangeArrowheads="1"/>
          </p:cNvSpPr>
          <p:nvPr/>
        </p:nvSpPr>
        <p:spPr bwMode="auto">
          <a:xfrm>
            <a:off x="6383338" y="400534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7" name="AutoShape 3" descr="http://www.doctorravari.com/images/stories/varis013.jpg"/>
          <p:cNvSpPr>
            <a:spLocks noChangeAspect="1" noChangeArrowheads="1"/>
          </p:cNvSpPr>
          <p:nvPr/>
        </p:nvSpPr>
        <p:spPr bwMode="auto">
          <a:xfrm flipV="1">
            <a:off x="1481554" y="4879769"/>
            <a:ext cx="8396964" cy="839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257240"/>
              </p:ext>
            </p:extLst>
          </p:nvPr>
        </p:nvGraphicFramePr>
        <p:xfrm>
          <a:off x="2581128" y="4778798"/>
          <a:ext cx="5418666" cy="148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6293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92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حیط پا در ناحیه مچ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سایز جوراب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22-19  سانتیمتر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کوچک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25-23  سانتیمتر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متوسط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29-26  سانتیمتر</a:t>
                      </a:r>
                      <a:endParaRPr lang="fa-IR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/>
                        <a:t>بزرگ</a:t>
                      </a:r>
                      <a:endParaRPr lang="fa-IR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403423" y="454748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a-IR" b="1" dirty="0"/>
          </a:p>
          <a:p>
            <a:endParaRPr lang="fa-IR" b="1" dirty="0"/>
          </a:p>
          <a:p>
            <a:endParaRPr lang="fa-IR" b="1" dirty="0"/>
          </a:p>
          <a:p>
            <a:endParaRPr lang="fa-IR" b="1" dirty="0"/>
          </a:p>
          <a:p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719169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r" defTabSz="914400">
              <a:spcBef>
                <a:spcPts val="0"/>
              </a:spcBef>
            </a:pPr>
            <a:r>
              <a:rPr lang="fa-IR" sz="2400" b="1" dirty="0">
                <a:solidFill>
                  <a:prstClr val="black"/>
                </a:solidFill>
                <a:cs typeface="2  Mitra" panose="00000400000000000000" pitchFamily="2" charset="-78"/>
              </a:rPr>
              <a:t>4- طول جوراب</a:t>
            </a:r>
            <a: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  <a:t/>
            </a:r>
            <a:b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</a:br>
            <a:r>
              <a:rPr lang="fa-IR" sz="2400" b="1" dirty="0">
                <a:solidFill>
                  <a:prstClr val="black"/>
                </a:solidFill>
                <a:cs typeface="2  Mitra" panose="00000400000000000000" pitchFamily="2" charset="-78"/>
              </a:rPr>
              <a:t>در هر سطحی (زیر زانو ، بالای زانو  یا  تا کشاله ران ) قد  پا ممکن است کوتاه یا بلند باشد.</a:t>
            </a:r>
            <a: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  <a:t/>
            </a:r>
            <a:b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</a:br>
            <a: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  <a:t/>
            </a:r>
            <a:br>
              <a:rPr lang="fa-IR" sz="2400" dirty="0">
                <a:solidFill>
                  <a:prstClr val="black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800" b="1" dirty="0">
                <a:solidFill>
                  <a:schemeClr val="tx1"/>
                </a:solidFill>
                <a:cs typeface="2  Mitra" panose="00000400000000000000" pitchFamily="2" charset="-78"/>
              </a:rPr>
            </a:br>
            <a:endParaRPr lang="fa-IR" sz="2800" dirty="0">
              <a:solidFill>
                <a:schemeClr val="tx1"/>
              </a:solidFill>
              <a:cs typeface="2 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7137" y="1930400"/>
            <a:ext cx="8296865" cy="1964037"/>
          </a:xfrm>
        </p:spPr>
        <p:txBody>
          <a:bodyPr/>
          <a:lstStyle/>
          <a:p>
            <a:pPr marL="0" indent="0">
              <a:buNone/>
            </a:pPr>
            <a:r>
              <a:rPr lang="fa-IR" b="1" dirty="0"/>
              <a:t>5</a:t>
            </a:r>
            <a:r>
              <a:rPr lang="fa-IR" sz="2400" b="1" dirty="0"/>
              <a:t>- </a:t>
            </a:r>
            <a:r>
              <a:rPr lang="fa-IR" sz="2400" b="1" dirty="0">
                <a:solidFill>
                  <a:schemeClr val="tx1"/>
                </a:solidFill>
                <a:cs typeface="2  Mitra" panose="00000400000000000000" pitchFamily="2" charset="-78"/>
              </a:rPr>
              <a:t>شکل پنجه</a:t>
            </a:r>
            <a:r>
              <a:rPr lang="fa-IR" sz="24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r>
              <a:rPr lang="fa-IR" sz="2400" b="1" dirty="0">
                <a:solidFill>
                  <a:schemeClr val="tx1"/>
                </a:solidFill>
                <a:cs typeface="2  Mitra" panose="00000400000000000000" pitchFamily="2" charset="-78"/>
              </a:rPr>
              <a:t>قسمت پنجه ممکن است باز یا بسته انتخاب گردد. معمولا نوع باز </a:t>
            </a:r>
            <a:r>
              <a:rPr lang="en-US" sz="2400" b="1" dirty="0">
                <a:solidFill>
                  <a:schemeClr val="tx1"/>
                </a:solidFill>
                <a:cs typeface="2  Mitra" panose="00000400000000000000" pitchFamily="2" charset="-78"/>
              </a:rPr>
              <a:t>Open toe  ) </a:t>
            </a:r>
            <a:r>
              <a:rPr lang="fa-IR" sz="2400" b="1" dirty="0">
                <a:solidFill>
                  <a:schemeClr val="tx1"/>
                </a:solidFill>
                <a:cs typeface="2  Mitra" panose="00000400000000000000" pitchFamily="2" charset="-78"/>
              </a:rPr>
              <a:t>) انتخاب میگردد چرا که بهتر تحمل می گردد.</a:t>
            </a:r>
            <a:r>
              <a:rPr lang="fa-IR" sz="2400" dirty="0">
                <a:solidFill>
                  <a:schemeClr val="tx1"/>
                </a:solidFill>
                <a:cs typeface="2  Mitra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2  Mitra" panose="00000400000000000000" pitchFamily="2" charset="-78"/>
              </a:rPr>
            </a:b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442591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age result for ‫جوراب واریس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988" y="614597"/>
            <a:ext cx="7989756" cy="559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6858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آموزش نحوه پوشیدن جوراب ضد ترومبوز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/>
              <a:t>صبح قبل از خروج از </a:t>
            </a:r>
            <a:r>
              <a:rPr lang="fa-IR" sz="2800" dirty="0" smtClean="0"/>
              <a:t>رختخواب </a:t>
            </a:r>
            <a:endParaRPr lang="fa-IR" sz="2800" dirty="0"/>
          </a:p>
          <a:p>
            <a:r>
              <a:rPr lang="fa-IR" sz="2800" dirty="0" smtClean="0"/>
              <a:t>پا را </a:t>
            </a:r>
            <a:r>
              <a:rPr lang="fa-IR" sz="2800" dirty="0"/>
              <a:t>کمی بالا آورده و30-60 ثانیه نگه دارید تا خون از وریدهاتخلیه شود</a:t>
            </a:r>
          </a:p>
          <a:p>
            <a:r>
              <a:rPr lang="fa-IR" sz="2800" dirty="0"/>
              <a:t>سپس بدون آویزان کردن جوراب را بپوشید</a:t>
            </a:r>
          </a:p>
          <a:p>
            <a:r>
              <a:rPr lang="fa-IR" sz="2800" dirty="0"/>
              <a:t>جوراب بدون پیچ خوردن بطور صاف باید پوشیده شود</a:t>
            </a:r>
          </a:p>
          <a:p>
            <a:r>
              <a:rPr lang="fa-IR" sz="2800" dirty="0"/>
              <a:t>از جمع شدن جوراب اجتناب شود.</a:t>
            </a:r>
          </a:p>
        </p:txBody>
      </p:sp>
    </p:spTree>
    <p:extLst>
      <p:ext uri="{BB962C8B-B14F-4D97-AF65-F5344CB8AC3E}">
        <p14:creationId xmlns:p14="http://schemas.microsoft.com/office/powerpoint/2010/main" val="4202308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42876"/>
            <a:ext cx="8229600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b="1" dirty="0"/>
              <a:t>VTE and pregnancy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85876"/>
            <a:ext cx="11277600" cy="4530725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r>
              <a:rPr lang="en-US" sz="3200" dirty="0"/>
              <a:t>Prevalence 1:1000 pregnancy</a:t>
            </a:r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endParaRPr lang="en-US" sz="3200" dirty="0"/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r>
              <a:rPr lang="en-US" sz="3200" dirty="0">
                <a:solidFill>
                  <a:srgbClr val="FF33CC"/>
                </a:solidFill>
              </a:rPr>
              <a:t>6 times greater </a:t>
            </a:r>
            <a:r>
              <a:rPr lang="en-US" sz="3200" dirty="0"/>
              <a:t>risk for VTE than no pregnant women</a:t>
            </a:r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endParaRPr lang="en-US" sz="3200" dirty="0"/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r>
              <a:rPr lang="en-US" sz="3200" dirty="0"/>
              <a:t>72% of VTE associated with a least 1 risk factor</a:t>
            </a:r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endParaRPr lang="en-US" sz="3200" dirty="0"/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r>
              <a:rPr lang="en-US" sz="3200" dirty="0"/>
              <a:t>Up to </a:t>
            </a:r>
            <a:r>
              <a:rPr lang="en-US" sz="3200" dirty="0">
                <a:solidFill>
                  <a:srgbClr val="FF33CC"/>
                </a:solidFill>
              </a:rPr>
              <a:t>50% </a:t>
            </a:r>
            <a:r>
              <a:rPr lang="en-US" sz="3200" dirty="0"/>
              <a:t>of women with VTE have an identified  congenital </a:t>
            </a:r>
            <a:r>
              <a:rPr lang="en-US" sz="3200" dirty="0" err="1">
                <a:solidFill>
                  <a:srgbClr val="FF33CC"/>
                </a:solidFill>
              </a:rPr>
              <a:t>thrombophilia</a:t>
            </a:r>
            <a:endParaRPr lang="en-US" sz="3200" dirty="0">
              <a:solidFill>
                <a:srgbClr val="FF33CC"/>
              </a:solidFill>
            </a:endParaRPr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endParaRPr lang="en-US" dirty="0"/>
          </a:p>
          <a:p>
            <a:pPr algn="l" rtl="0" eaLnBrk="1" hangingPunct="1">
              <a:lnSpc>
                <a:spcPct val="90000"/>
              </a:lnSpc>
              <a:buClr>
                <a:srgbClr val="99FF33"/>
              </a:buClr>
              <a:buSzPct val="105000"/>
              <a:buFont typeface="Wingdings" panose="05000000000000000000" pitchFamily="2" charset="2"/>
              <a:buChar char="q"/>
              <a:defRPr/>
            </a:pPr>
            <a:r>
              <a:rPr lang="en-US" sz="3500" dirty="0"/>
              <a:t>Risk of VTE varies depending on type of </a:t>
            </a:r>
            <a:r>
              <a:rPr lang="en-US" sz="3500" dirty="0" err="1"/>
              <a:t>thrombophilia</a:t>
            </a:r>
            <a:r>
              <a:rPr lang="en-US" sz="35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60498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19" y="928468"/>
            <a:ext cx="10677377" cy="26191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19" y="3547594"/>
            <a:ext cx="10677377" cy="7737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644" y="4242605"/>
            <a:ext cx="7695028" cy="75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641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333"/>
            <a:ext cx="10325686" cy="434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02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22" y="1209822"/>
            <a:ext cx="9115864" cy="358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633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مراقبت از افراد مبتلا به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DVT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3958856"/>
          </a:xfrm>
        </p:spPr>
        <p:txBody>
          <a:bodyPr>
            <a:normAutofit/>
          </a:bodyPr>
          <a:lstStyle/>
          <a:p>
            <a:r>
              <a:rPr lang="en-US" sz="3200" dirty="0"/>
              <a:t>CBC</a:t>
            </a:r>
            <a:r>
              <a:rPr lang="fa-IR" sz="3200" dirty="0"/>
              <a:t>از لحظه شک قوی یا تشخیص قطعی</a:t>
            </a:r>
          </a:p>
          <a:p>
            <a:r>
              <a:rPr lang="fa-IR" sz="3200" dirty="0" smtClean="0"/>
              <a:t>عضو </a:t>
            </a:r>
            <a:r>
              <a:rPr lang="fa-IR" sz="3200" dirty="0"/>
              <a:t>مبتلا حدود 30 درجه بالاتر نگه داشته شود</a:t>
            </a:r>
          </a:p>
          <a:p>
            <a:r>
              <a:rPr lang="fa-IR" sz="3200" dirty="0"/>
              <a:t>تعیین سایز و پوشاندن جوراب  ضدترومبوز</a:t>
            </a:r>
          </a:p>
          <a:p>
            <a:r>
              <a:rPr lang="fa-IR" sz="3200" dirty="0"/>
              <a:t>اجرای دستورات</a:t>
            </a:r>
          </a:p>
          <a:p>
            <a:r>
              <a:rPr lang="fa-IR" sz="3200" dirty="0"/>
              <a:t>آموزش کافی</a:t>
            </a:r>
          </a:p>
          <a:p>
            <a:r>
              <a:rPr lang="fa-IR" sz="3200" dirty="0" smtClean="0"/>
              <a:t>انتقال با برانکارد جهت بستری در بخش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2554206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777240" y="500062"/>
            <a:ext cx="10858499" cy="5672137"/>
          </a:xfrm>
        </p:spPr>
        <p:txBody>
          <a:bodyPr>
            <a:noAutofit/>
          </a:bodyPr>
          <a:lstStyle/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Pregnancy is a </a:t>
            </a:r>
            <a:r>
              <a:rPr lang="en-US" sz="2000" b="1" dirty="0" err="1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hypercoagulable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 state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Coagulation factor levels are increased 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 err="1">
                <a:latin typeface="Arial Rounded MT Bold" pitchFamily="34" charset="0"/>
                <a:cs typeface="Aharoni" pitchFamily="2" charset="-79"/>
              </a:rPr>
              <a:t>Fibrinolysis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 is suppressed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Protein </a:t>
            </a: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S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 levels are </a:t>
            </a: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decreased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Resistance to activated protein C 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is acquired in 40% of pregnancy woman.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Venous flow 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is </a:t>
            </a: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reduced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 during pregnancy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endParaRPr lang="en-US" sz="2000" b="1" dirty="0">
              <a:latin typeface="Arial Rounded MT Bold" pitchFamily="34" charset="0"/>
              <a:cs typeface="Aharoni" pitchFamily="2" charset="-79"/>
            </a:endParaRP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33CC"/>
                </a:solidFill>
                <a:latin typeface="Arial Rounded MT Bold" pitchFamily="34" charset="0"/>
                <a:cs typeface="Aharoni" pitchFamily="2" charset="-79"/>
              </a:rPr>
              <a:t>Trauma</a:t>
            </a:r>
            <a:r>
              <a:rPr lang="en-US" sz="2000" b="1" dirty="0">
                <a:latin typeface="Arial Rounded MT Bold" pitchFamily="34" charset="0"/>
                <a:cs typeface="Aharoni" pitchFamily="2" charset="-79"/>
              </a:rPr>
              <a:t> occurs to the endothelium of the pelvic veins</a:t>
            </a:r>
          </a:p>
          <a:p>
            <a:pPr algn="l" rtl="0" eaLnBrk="1" hangingPunct="1">
              <a:buClr>
                <a:srgbClr val="00B050"/>
              </a:buClr>
              <a:buSzPct val="104000"/>
              <a:buFont typeface="Wingdings" panose="05000000000000000000" pitchFamily="2" charset="2"/>
              <a:buNone/>
              <a:defRPr/>
            </a:pPr>
            <a:r>
              <a:rPr lang="en-US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273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/>
              <a:t>اقدامات پیشگیری از:</a:t>
            </a:r>
            <a:br>
              <a:rPr lang="fa-IR" dirty="0"/>
            </a:br>
            <a:r>
              <a:rPr lang="en-US" dirty="0"/>
              <a:t>Thrombosis and Embolism during Pregnancy and the </a:t>
            </a:r>
            <a:r>
              <a:rPr lang="en-US" dirty="0" err="1"/>
              <a:t>Puerperium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" y="2194560"/>
            <a:ext cx="10759902" cy="3823942"/>
          </a:xfrm>
        </p:spPr>
        <p:txBody>
          <a:bodyPr numCol="1">
            <a:normAutofit lnSpcReduction="10000"/>
          </a:bodyPr>
          <a:lstStyle/>
          <a:p>
            <a:pPr>
              <a:buClr>
                <a:srgbClr val="FFC000"/>
              </a:buClr>
            </a:pPr>
            <a:r>
              <a:rPr lang="fa-IR" sz="2400" b="1" dirty="0">
                <a:cs typeface="2  Mitra" panose="00000400000000000000" pitchFamily="2" charset="-78"/>
              </a:rPr>
              <a:t>تمام زنان باید از نظر خطر ترومبوآمبولی یک بار در پیش از بارداری، یک باردر طی بارداری(ترجیحا در اولین ویزیت) و در هر بار پذیرش در بیمارستان بررسی شوند.</a:t>
            </a:r>
          </a:p>
          <a:p>
            <a:pPr>
              <a:buClr>
                <a:srgbClr val="FFC000"/>
              </a:buClr>
            </a:pPr>
            <a:r>
              <a:rPr lang="fa-IR" sz="2400" b="1" dirty="0">
                <a:cs typeface="2  Mitra" panose="00000400000000000000" pitchFamily="2" charset="-78"/>
              </a:rPr>
              <a:t>به تمام مادران  در هنگام بارداری صرف نظر ازمصرف یا عدم مصرف داروی ضد انعقاد باید در باره علائم </a:t>
            </a:r>
            <a:r>
              <a:rPr lang="en-US" sz="2400" b="1" dirty="0">
                <a:cs typeface="2  Mitra" panose="00000400000000000000" pitchFamily="2" charset="-78"/>
              </a:rPr>
              <a:t>DVT</a:t>
            </a:r>
            <a:r>
              <a:rPr lang="fa-IR" sz="2400" b="1" dirty="0">
                <a:cs typeface="2  Mitra" panose="00000400000000000000" pitchFamily="2" charset="-78"/>
              </a:rPr>
              <a:t> ، مراجعه بموقع و نحوه پیشگیری آموزش داده شود.</a:t>
            </a:r>
          </a:p>
          <a:p>
            <a:pPr>
              <a:buClr>
                <a:srgbClr val="FFC000"/>
              </a:buClr>
            </a:pPr>
            <a:r>
              <a:rPr lang="en-US" sz="2400" b="1" dirty="0">
                <a:cs typeface="2  Mitra" panose="00000400000000000000" pitchFamily="2" charset="-78"/>
              </a:rPr>
              <a:t> </a:t>
            </a:r>
            <a:r>
              <a:rPr lang="fa-IR" sz="2400" b="1" dirty="0">
                <a:cs typeface="2  Mitra" panose="00000400000000000000" pitchFamily="2" charset="-78"/>
              </a:rPr>
              <a:t>تمام مادران بستری، بخصوص پس از زایمان باید تشویق به انجام حرکات ساده ورزشی در تخت شوند.</a:t>
            </a:r>
          </a:p>
          <a:p>
            <a:pPr>
              <a:buClr>
                <a:srgbClr val="FFC000"/>
              </a:buClr>
            </a:pPr>
            <a:r>
              <a:rPr lang="fa-IR" sz="2400" b="1" dirty="0">
                <a:cs typeface="2  Mitra" panose="00000400000000000000" pitchFamily="2" charset="-78"/>
              </a:rPr>
              <a:t>برای پیشگیری طبق دستورالعمل داروی ضد انعقادی دریافت کنند.</a:t>
            </a:r>
          </a:p>
          <a:p>
            <a:pPr>
              <a:buClr>
                <a:srgbClr val="FFC000"/>
              </a:buClr>
            </a:pPr>
            <a:r>
              <a:rPr lang="fa-IR" sz="2400" b="1" dirty="0">
                <a:cs typeface="2  Mitra" panose="00000400000000000000" pitchFamily="2" charset="-78"/>
              </a:rPr>
              <a:t>قبل از شروع</a:t>
            </a:r>
            <a:r>
              <a:rPr lang="en-US" sz="2400" dirty="0"/>
              <a:t> </a:t>
            </a:r>
            <a:r>
              <a:rPr lang="fa-IR" sz="2400" b="1" dirty="0">
                <a:cs typeface="2  Mitra" panose="00000400000000000000" pitchFamily="2" charset="-78"/>
              </a:rPr>
              <a:t>داروی ضد انعقادی</a:t>
            </a:r>
            <a:r>
              <a:rPr lang="en-US" sz="2400" dirty="0"/>
              <a:t> </a:t>
            </a:r>
            <a:r>
              <a:rPr lang="fa-IR" sz="2400" b="1" dirty="0">
                <a:cs typeface="2  Mitra" panose="00000400000000000000" pitchFamily="2" charset="-78"/>
              </a:rPr>
              <a:t>آزمایشهای زیر انجام گیرند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CBC– PT– INR –Cr – a PTT –  Liver Function Tests </a:t>
            </a:r>
            <a:endParaRPr lang="fa-IR" sz="2400" b="1" dirty="0">
              <a:cs typeface="2  Mitra" panose="00000400000000000000" pitchFamily="2" charset="-78"/>
            </a:endParaRPr>
          </a:p>
          <a:p>
            <a:pPr>
              <a:buClr>
                <a:srgbClr val="FFC000"/>
              </a:buClr>
            </a:pPr>
            <a:endParaRPr lang="fa-IR" sz="2400" b="1" dirty="0">
              <a:cs typeface="2  Mitra" panose="00000400000000000000" pitchFamily="2" charset="-78"/>
            </a:endParaRPr>
          </a:p>
          <a:p>
            <a:pPr>
              <a:buClr>
                <a:srgbClr val="FFC000"/>
              </a:buClr>
            </a:pPr>
            <a:endParaRPr lang="fa-IR" sz="2400" b="1" dirty="0">
              <a:cs typeface="2  Mitra" panose="00000400000000000000" pitchFamily="2" charset="-78"/>
            </a:endParaRPr>
          </a:p>
          <a:p>
            <a:pPr>
              <a:buClr>
                <a:srgbClr val="FFC000"/>
              </a:buClr>
            </a:pPr>
            <a:endParaRPr lang="fa-IR" b="1" dirty="0">
              <a:cs typeface="2 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6980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/>
              <a:t>آیا مادر کم خطر برای ترومبو آمبولی را به حال خود رها کنیم؟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0553" y="1611949"/>
            <a:ext cx="8596668" cy="3880773"/>
          </a:xfrm>
        </p:spPr>
        <p:txBody>
          <a:bodyPr>
            <a:noAutofit/>
          </a:bodyPr>
          <a:lstStyle/>
          <a:p>
            <a:r>
              <a:rPr lang="fa-IR" sz="2800" dirty="0"/>
              <a:t>آموزش پیشگیری</a:t>
            </a:r>
          </a:p>
          <a:p>
            <a:pPr marL="0" indent="0">
              <a:buNone/>
            </a:pPr>
            <a:r>
              <a:rPr lang="fa-IR" sz="2800" dirty="0"/>
              <a:t>1- مصرف روزانه 8-10 لیوان آب</a:t>
            </a:r>
          </a:p>
          <a:p>
            <a:pPr marL="0" indent="0">
              <a:buNone/>
            </a:pPr>
            <a:r>
              <a:rPr lang="fa-IR" sz="2800" dirty="0"/>
              <a:t>2- اجتناب از پوزیشنهای یکسان برای مدت طولانی</a:t>
            </a:r>
          </a:p>
          <a:p>
            <a:pPr marL="0" indent="0">
              <a:buNone/>
            </a:pPr>
            <a:r>
              <a:rPr lang="fa-IR" sz="2800" dirty="0"/>
              <a:t>3- تغییر پوزیشن مکرر</a:t>
            </a:r>
          </a:p>
          <a:p>
            <a:pPr marL="0" indent="0">
              <a:buNone/>
            </a:pPr>
            <a:r>
              <a:rPr lang="fa-IR" sz="2800" dirty="0"/>
              <a:t>4-اجتناب از پوشیدن لباسهای بند دار فشارنده یا جوراب با کش سفت</a:t>
            </a:r>
          </a:p>
          <a:p>
            <a:pPr marL="0" indent="0">
              <a:buNone/>
            </a:pPr>
            <a:r>
              <a:rPr lang="fa-IR" sz="2800" dirty="0"/>
              <a:t>5- نشستن صحیح</a:t>
            </a:r>
          </a:p>
          <a:p>
            <a:pPr marL="0" indent="0">
              <a:buNone/>
            </a:pPr>
            <a:r>
              <a:rPr lang="fa-IR" sz="2800" dirty="0"/>
              <a:t>6- حرکت کافی</a:t>
            </a:r>
          </a:p>
          <a:p>
            <a:pPr marL="0" indent="0">
              <a:buNone/>
            </a:pPr>
            <a:r>
              <a:rPr lang="fa-IR" sz="2800" dirty="0"/>
              <a:t>7- آموزش علائم خطر</a:t>
            </a:r>
          </a:p>
        </p:txBody>
      </p:sp>
    </p:spTree>
    <p:extLst>
      <p:ext uri="{BB962C8B-B14F-4D97-AF65-F5344CB8AC3E}">
        <p14:creationId xmlns:p14="http://schemas.microsoft.com/office/powerpoint/2010/main" val="266971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3621000" y="2353456"/>
            <a:ext cx="8596668" cy="1320800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C000"/>
                </a:solidFill>
              </a:rPr>
              <a:t>بررسی فاکتورهای خطر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-441960"/>
            <a:ext cx="9890760" cy="7513320"/>
          </a:xfrm>
        </p:spPr>
      </p:pic>
    </p:spTree>
    <p:extLst>
      <p:ext uri="{BB962C8B-B14F-4D97-AF65-F5344CB8AC3E}">
        <p14:creationId xmlns:p14="http://schemas.microsoft.com/office/powerpoint/2010/main" val="4037394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00" y="1235015"/>
            <a:ext cx="10332000" cy="438796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0000" y="1505243"/>
            <a:ext cx="1686591" cy="520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دستورالعمل 1400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842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235" y="1019390"/>
            <a:ext cx="10071530" cy="481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643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892</TotalTime>
  <Words>818</Words>
  <Application>Microsoft Office PowerPoint</Application>
  <PresentationFormat>Widescreen</PresentationFormat>
  <Paragraphs>133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2  Mitra</vt:lpstr>
      <vt:lpstr>Aharoni</vt:lpstr>
      <vt:lpstr>Arial</vt:lpstr>
      <vt:lpstr>Arial Rounded MT Bold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پیشگیری از ترومبوآمبولی</vt:lpstr>
      <vt:lpstr>VTE and pregnancy</vt:lpstr>
      <vt:lpstr>PowerPoint Presentation</vt:lpstr>
      <vt:lpstr>اقدامات پیشگیری از: Thrombosis and Embolism during Pregnancy and the Puerperium</vt:lpstr>
      <vt:lpstr>آیا مادر کم خطر برای ترومبو آمبولی را به حال خود رها کنیم؟ </vt:lpstr>
      <vt:lpstr>بررسی فاکتورهای خطر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علائم DVT</vt:lpstr>
      <vt:lpstr>PowerPoint Presentation</vt:lpstr>
      <vt:lpstr>علامت هومَن Homans sign </vt:lpstr>
      <vt:lpstr>ماما و پرستار عزیز اگر در بیماری تشخیص DVT  دادید اولین کاری که می کنید چیست؟</vt:lpstr>
      <vt:lpstr>PowerPoint Presentation</vt:lpstr>
      <vt:lpstr>Clinical presentation</vt:lpstr>
      <vt:lpstr>PowerPoint Presentation</vt:lpstr>
      <vt:lpstr>PowerPoint Presentation</vt:lpstr>
      <vt:lpstr>در مادران بارداری که بستری طولانی مدت دارند جهت پیشگیری از ترومبو آمبولی ماما یا پرستار باید:</vt:lpstr>
      <vt:lpstr>انواع جورابهای ترومبوز</vt:lpstr>
      <vt:lpstr>نکات اساسی در انتخاب نوع جوراب : </vt:lpstr>
      <vt:lpstr>2- درجه فشار جوراب بر اساس علت استفاده از جوراب و نوع و شدت بیماری درجه فشار جوراب انتخاب میگردد. در جدول زیر خلاصه نحوه انتخاب درجه فشار جوراب آورده شده است: </vt:lpstr>
      <vt:lpstr>  3- سطح جوراب بر اساس سطح درگیری بیماری ( زیر زانو ، بالای زانو  یا  تا کشاله ران ) سطح جوراب انتخاب میگردد. سطح جوراب بدین صورت نشان داده میشود : زیر زانو) AD )  -  بالای زانو)  AF  )  -  تا کشاله ران )AG )  4- سایز جوراب براساس محیط پا سایزجوراب انتخاب میشود. بطور ساده جدول زیر قابل استفاده است</vt:lpstr>
      <vt:lpstr>4- طول جوراب در هر سطحی (زیر زانو ، بالای زانو  یا  تا کشاله ران ) قد  پا ممکن است کوتاه یا بلند باشد.        </vt:lpstr>
      <vt:lpstr>PowerPoint Presentation</vt:lpstr>
      <vt:lpstr>آموزش نحوه پوشیدن جوراب ضد ترومبوز</vt:lpstr>
      <vt:lpstr>PowerPoint Presentation</vt:lpstr>
      <vt:lpstr>PowerPoint Presentation</vt:lpstr>
      <vt:lpstr>PowerPoint Presentation</vt:lpstr>
      <vt:lpstr>مراقبت از افراد مبتلا به  DVT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home</dc:creator>
  <cp:lastModifiedBy>Administrator</cp:lastModifiedBy>
  <cp:revision>61</cp:revision>
  <dcterms:created xsi:type="dcterms:W3CDTF">2016-08-29T22:36:26Z</dcterms:created>
  <dcterms:modified xsi:type="dcterms:W3CDTF">2024-10-15T22:34:13Z</dcterms:modified>
</cp:coreProperties>
</file>